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  <p:sldMasterId id="2147483709" r:id="rId2"/>
    <p:sldMasterId id="2147483727" r:id="rId3"/>
    <p:sldMasterId id="2147483740" r:id="rId4"/>
  </p:sldMasterIdLst>
  <p:notesMasterIdLst>
    <p:notesMasterId r:id="rId33"/>
  </p:notesMasterIdLst>
  <p:sldIdLst>
    <p:sldId id="382" r:id="rId5"/>
    <p:sldId id="276" r:id="rId6"/>
    <p:sldId id="273" r:id="rId7"/>
    <p:sldId id="367" r:id="rId8"/>
    <p:sldId id="305" r:id="rId9"/>
    <p:sldId id="279" r:id="rId10"/>
    <p:sldId id="263" r:id="rId11"/>
    <p:sldId id="280" r:id="rId12"/>
    <p:sldId id="265" r:id="rId13"/>
    <p:sldId id="259" r:id="rId14"/>
    <p:sldId id="260" r:id="rId15"/>
    <p:sldId id="383" r:id="rId16"/>
    <p:sldId id="380" r:id="rId17"/>
    <p:sldId id="257" r:id="rId18"/>
    <p:sldId id="377" r:id="rId19"/>
    <p:sldId id="365" r:id="rId20"/>
    <p:sldId id="376" r:id="rId21"/>
    <p:sldId id="303" r:id="rId22"/>
    <p:sldId id="381" r:id="rId23"/>
    <p:sldId id="379" r:id="rId24"/>
    <p:sldId id="256" r:id="rId25"/>
    <p:sldId id="387" r:id="rId26"/>
    <p:sldId id="388" r:id="rId27"/>
    <p:sldId id="299" r:id="rId28"/>
    <p:sldId id="385" r:id="rId29"/>
    <p:sldId id="384" r:id="rId30"/>
    <p:sldId id="386" r:id="rId31"/>
    <p:sldId id="33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499C7-6837-4D2B-BD7B-9FBC26BBD143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6BF90-C7AB-4C57-9EBC-49290AA83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4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AD0DA36D-D362-B7B0-7526-3E0AEBE338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DB8DAC-813E-40C4-A25A-C0ABC330846F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7171" name="Slide Image Placeholder 1">
            <a:extLst>
              <a:ext uri="{FF2B5EF4-FFF2-40B4-BE49-F238E27FC236}">
                <a16:creationId xmlns:a16="http://schemas.microsoft.com/office/drawing/2014/main" id="{15D58F58-B0C9-BD5A-7AD5-3D26376925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2" name="Notes Placeholder 2">
            <a:extLst>
              <a:ext uri="{FF2B5EF4-FFF2-40B4-BE49-F238E27FC236}">
                <a16:creationId xmlns:a16="http://schemas.microsoft.com/office/drawing/2014/main" id="{57D20520-CF30-633D-C53F-4FB96141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H" altLang="en-US">
              <a:latin typeface="Arial" panose="020B0604020202020204" pitchFamily="34" charset="0"/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C9E6FE5E-C07A-716A-A16C-C82E01C270B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86F2103-6C37-4FFD-9B4C-26934037CD5B}" type="slidenum">
              <a:rPr lang="en-PH" altLang="en-US">
                <a:latin typeface="Calibri" panose="020F0502020204030204" pitchFamily="34" charset="0"/>
              </a:rPr>
              <a:pPr algn="r">
                <a:spcBef>
                  <a:spcPct val="0"/>
                </a:spcBef>
              </a:pPr>
              <a:t>3</a:t>
            </a:fld>
            <a:endParaRPr lang="en-PH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A2C560FD-AAF0-0934-F780-FAA45F74E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398C3C-5A66-4A0C-AB01-AC86F11FEF5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Slide Image Placeholder 1">
            <a:extLst>
              <a:ext uri="{FF2B5EF4-FFF2-40B4-BE49-F238E27FC236}">
                <a16:creationId xmlns:a16="http://schemas.microsoft.com/office/drawing/2014/main" id="{FD9D4A44-995A-65E4-D8AC-B2ABC6034E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6" name="Notes Placeholder 2">
            <a:extLst>
              <a:ext uri="{FF2B5EF4-FFF2-40B4-BE49-F238E27FC236}">
                <a16:creationId xmlns:a16="http://schemas.microsoft.com/office/drawing/2014/main" id="{9C3E6858-6CFD-2AFF-61F2-DE0254CD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PH" altLang="en-US">
              <a:latin typeface="Arial" panose="020B0604020202020204" pitchFamily="34" charset="0"/>
            </a:endParaRPr>
          </a:p>
        </p:txBody>
      </p:sp>
      <p:sp>
        <p:nvSpPr>
          <p:cNvPr id="13317" name="Slide Number Placeholder 3">
            <a:extLst>
              <a:ext uri="{FF2B5EF4-FFF2-40B4-BE49-F238E27FC236}">
                <a16:creationId xmlns:a16="http://schemas.microsoft.com/office/drawing/2014/main" id="{68D43B5C-79F0-C3C7-289C-A6E7BDD8C0B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E2AF3D-A337-4DF7-81B4-BA60B2BB711A}" type="slidenum">
              <a:rPr kumimoji="0" lang="en-P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PH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64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83573888-E921-1A5B-05B5-C41E06D4DD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B80C63-09CB-4F4C-8A7A-4C6A09155C1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70444FCA-F49C-0C61-0CB8-1F0A13E288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061B7E00-187A-070B-E95E-FADA89D3EE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2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8B79088-267E-4755-17E5-3E0842FF7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D40FEA-55C8-44D6-9FE3-6E5DA786736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151D340-4F90-9CE7-9EB5-20A3789B0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B7E8B57-CE24-D911-1648-4E7217AB1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7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7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66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9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2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7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74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04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48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39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90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02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44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1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6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B46F8-1B7E-1239-D268-C3EF17F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2903-B709-0978-512F-4A98C25A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4C949-4A33-1079-F51F-4046A6B8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D4C938-FB43-4472-A345-F8392BCE8A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19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798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5D89-7C0C-56BA-B4DA-E6B72BE5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7D5B-5617-FEB4-EDF5-ED19951E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53DB-5209-5621-C6DE-1F11D24F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A5C69-C6B3-4C56-AA6A-C1F5384150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863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E4A90-A8B6-7625-8022-490AA8BC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28B66-65A6-C651-9826-33E3F36C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B7019-4AE1-AC4A-54FE-F4D4162D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6687E-AC39-4958-B699-AFB884CEE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696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CA1D13-5F5C-5149-85A9-0B0C1C91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E418BC-E90C-AB16-31AC-160DE712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6D341C-FBA8-94B7-3CF9-6AD18F36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E2C34-4D8C-4106-BAB1-9CDDE89DA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516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15A4E67-D4E1-9BE8-9DA5-C72A041B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28A0AD-C43C-AB46-9CA9-8FBF82CB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F0DE19-7074-5BE1-9363-38B3B556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25B0D-F11E-477A-986D-8FC5E6B657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480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ED2DA5-1652-6BCB-9D2C-4C50B064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C2E393-4E48-F3B6-FC26-D35E1814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C0EA6F-E16C-6145-5489-31BBC6C7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08D55-D7E9-4311-B9CE-90C0609B36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95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EC39407-A100-9B0A-79A4-9A6DAFEE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8483134-BD91-5961-B6AD-86A61679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197DBE-D24D-6835-A7CD-B42D98FD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0CB1C-3D5E-43AD-8E48-9B5C1760E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5933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3B18A1-6413-CD26-E42A-C829BFF9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E6674E-786A-69D6-9992-A9E04217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BA9653-C0E0-D82B-8DEA-2DEB4B64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249A6-E75D-4AFB-AFDD-5B726966B2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479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3C5C85-4608-1D4E-F493-9BDDFED3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B33247-AD16-5BC7-97A9-494328ED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3E62C7-7D79-F04E-7BA0-EA06EB2C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58989-A2CC-4390-912D-5F9106A852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277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B4EE-3533-431C-15F0-3EF3C905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494-1480-34DA-39DD-F315381E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43770-4156-9840-F29B-6E31AC5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2ACD7F-89DF-4929-8FCF-D8F4184652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61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73C85-77CA-C653-216D-AF65B3E8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774D-EF5C-853C-F4BE-9A778973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2826E-0894-7184-1667-E0AF6CAE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6384A-E14B-4BA2-8F4E-7A537A8802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62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8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37FD0-57DF-DDA5-033C-E8D1335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B605A-E464-C04F-C2CF-A394CCEE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ACFB-DDF4-236C-87E9-338BF65A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65E5C4D-BD45-4FD3-B76B-E0222CF02E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52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256113" y="-219003"/>
            <a:ext cx="12740319" cy="7148876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50999" y="1344717"/>
            <a:ext cx="8890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267200" y="4319667"/>
            <a:ext cx="3657600" cy="11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390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35200" y="3247533"/>
            <a:ext cx="792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75200" y="4211333"/>
            <a:ext cx="58416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43600" y="2061033"/>
            <a:ext cx="17048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9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25578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643572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28300" y="1714500"/>
            <a:ext cx="9535200" cy="44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733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5567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323500" y="1741300"/>
            <a:ext cx="3934400" cy="14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323500" y="3265900"/>
            <a:ext cx="3934400" cy="1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4326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3181000" y="593367"/>
            <a:ext cx="5830000" cy="1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77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9525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960000" y="643572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3354200" y="2069067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8301233" y="2069067"/>
            <a:ext cx="156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8301233" y="2778665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354200" y="2778665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3354200" y="4193867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8301233" y="4193867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800"/>
              <a:buFont typeface="Patrick Hand SC"/>
              <a:buNone/>
              <a:defRPr sz="24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8301233" y="4903465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3354200" y="4903465"/>
            <a:ext cx="23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1506367" y="2239833"/>
            <a:ext cx="17048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9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456100" y="2239917"/>
            <a:ext cx="17048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9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6367" y="4335417"/>
            <a:ext cx="17048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9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6456100" y="4335417"/>
            <a:ext cx="17048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9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986995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735200" y="4268351"/>
            <a:ext cx="4951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735200" y="1724451"/>
            <a:ext cx="49516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63918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616200" y="643572"/>
            <a:ext cx="695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305200" y="22232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1305200" y="30107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8396400" y="22232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4"/>
          </p:nvPr>
        </p:nvSpPr>
        <p:spPr>
          <a:xfrm>
            <a:off x="8396400" y="30107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4850799" y="22232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6"/>
          </p:nvPr>
        </p:nvSpPr>
        <p:spPr>
          <a:xfrm>
            <a:off x="4850801" y="30107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7"/>
          </p:nvPr>
        </p:nvSpPr>
        <p:spPr>
          <a:xfrm>
            <a:off x="1305200" y="41221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8"/>
          </p:nvPr>
        </p:nvSpPr>
        <p:spPr>
          <a:xfrm>
            <a:off x="1305200" y="49096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9"/>
          </p:nvPr>
        </p:nvSpPr>
        <p:spPr>
          <a:xfrm>
            <a:off x="8396400" y="41221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3"/>
          </p:nvPr>
        </p:nvSpPr>
        <p:spPr>
          <a:xfrm>
            <a:off x="8396400" y="49096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4"/>
          </p:nvPr>
        </p:nvSpPr>
        <p:spPr>
          <a:xfrm>
            <a:off x="4850799" y="4122167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8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8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5"/>
          </p:nvPr>
        </p:nvSpPr>
        <p:spPr>
          <a:xfrm>
            <a:off x="4850801" y="4909633"/>
            <a:ext cx="2309600" cy="7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79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093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 hasCustomPrompt="1"/>
          </p:nvPr>
        </p:nvSpPr>
        <p:spPr>
          <a:xfrm>
            <a:off x="3503400" y="1216151"/>
            <a:ext cx="5185200" cy="8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3503400" y="2088951"/>
            <a:ext cx="5185200" cy="5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3503400" y="2790951"/>
            <a:ext cx="5185200" cy="8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3"/>
          </p:nvPr>
        </p:nvSpPr>
        <p:spPr>
          <a:xfrm>
            <a:off x="3503400" y="3527884"/>
            <a:ext cx="5185200" cy="5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4" hasCustomPrompt="1"/>
          </p:nvPr>
        </p:nvSpPr>
        <p:spPr>
          <a:xfrm>
            <a:off x="3503400" y="4370617"/>
            <a:ext cx="5185200" cy="8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5"/>
          </p:nvPr>
        </p:nvSpPr>
        <p:spPr>
          <a:xfrm>
            <a:off x="3503400" y="5102783"/>
            <a:ext cx="5185200" cy="5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4657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82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3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4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2DEABD-2EFC-4FBC-87EF-A699EF78702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C8CB51-12C9-4D28-8487-C117CE014B4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94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F7667E1-D4B8-4B7C-9798-03D64955C07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C7AA7C1-351F-44B1-A75A-E8D66D08F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9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7146D163-198A-FCE6-5863-8E8FE536D08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94185F70-7878-5A6B-0901-BBFFE56402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D7E71-B651-E192-53B5-5F0042928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8C4CB-83FB-6CD4-CC05-3D684DAC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17635-8ADD-D4BD-AE0F-86D006729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738C78-D1A1-467E-ACC9-A0EC53401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256113" y="-219003"/>
            <a:ext cx="12740319" cy="7148876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8452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gif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3.gif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BF2B43F3-325C-435B-BF53-4FFE1030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20" y="3967869"/>
            <a:ext cx="10002128" cy="2742952"/>
          </a:xfrm>
        </p:spPr>
      </p:pic>
      <p:pic>
        <p:nvPicPr>
          <p:cNvPr id="4" name="عنصر نائب للمحتوى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571C7E7C-8080-4A45-9B11-CADC982DF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b="12908"/>
          <a:stretch/>
        </p:blipFill>
        <p:spPr>
          <a:xfrm>
            <a:off x="1263191" y="1258069"/>
            <a:ext cx="9800733" cy="27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789E6F-42A7-A348-1FBC-2AC839927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037" y="-120137"/>
            <a:ext cx="2133785" cy="2347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4358EA-70A8-E08F-93F7-A71FCF353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095" y="418398"/>
            <a:ext cx="2292295" cy="59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AA1D5-E403-FC5D-A3F2-7B42D5998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616" y="0"/>
            <a:ext cx="2243522" cy="542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19BEE3-9598-EF18-497A-942A08C2B2BA}"/>
              </a:ext>
            </a:extLst>
          </p:cNvPr>
          <p:cNvSpPr txBox="1"/>
          <p:nvPr/>
        </p:nvSpPr>
        <p:spPr>
          <a:xfrm>
            <a:off x="1482620" y="-4466"/>
            <a:ext cx="62452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Sunday </a:t>
            </a:r>
            <a:br>
              <a:rPr lang="en-GB" sz="2400" b="1"/>
            </a:br>
            <a:r>
              <a:rPr lang="en-GB" sz="2400" b="1"/>
              <a:t>3/9/2023</a:t>
            </a:r>
            <a:endParaRPr lang="en-GB" sz="2400" b="1" dirty="0"/>
          </a:p>
          <a:p>
            <a:r>
              <a:rPr lang="en-GB" sz="2400" b="1" dirty="0"/>
              <a:t>MV. P. 20,21</a:t>
            </a:r>
          </a:p>
          <a:p>
            <a:r>
              <a:rPr lang="en-GB" sz="2400" b="1" dirty="0"/>
              <a:t>Reading Booklet 12- 13</a:t>
            </a:r>
          </a:p>
        </p:txBody>
      </p:sp>
    </p:spTree>
    <p:extLst>
      <p:ext uri="{BB962C8B-B14F-4D97-AF65-F5344CB8AC3E}">
        <p14:creationId xmlns:p14="http://schemas.microsoft.com/office/powerpoint/2010/main" val="101703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12542"/>
            <a:ext cx="9791114" cy="66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4" y="154745"/>
            <a:ext cx="9706708" cy="6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9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B0545-25F2-AFFE-A047-C6B628CE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526211"/>
            <a:ext cx="11438626" cy="60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5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12039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90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4357E96-29B3-44B1-99CB-3EADA890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عنصر نائب للمحتوى 4" descr="صورة تحتوي على نص, علامة, لقطة شاشة&#10;&#10;تم إنشاء الوصف تلقائياً">
            <a:extLst>
              <a:ext uri="{FF2B5EF4-FFF2-40B4-BE49-F238E27FC236}">
                <a16:creationId xmlns:a16="http://schemas.microsoft.com/office/drawing/2014/main" id="{0821B44F-3517-4011-A1B8-40A0CB2D0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158261"/>
            <a:ext cx="12094589" cy="6541477"/>
          </a:xfrm>
        </p:spPr>
      </p:pic>
    </p:spTree>
    <p:extLst>
      <p:ext uri="{BB962C8B-B14F-4D97-AF65-F5344CB8AC3E}">
        <p14:creationId xmlns:p14="http://schemas.microsoft.com/office/powerpoint/2010/main" val="142559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7289-7FCA-4083-BC30-48C334D3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arts_of_a_Story_Song_-_Little_Songs_For_Language_Arts (1)">
            <a:hlinkClick r:id="" action="ppaction://media"/>
            <a:extLst>
              <a:ext uri="{FF2B5EF4-FFF2-40B4-BE49-F238E27FC236}">
                <a16:creationId xmlns:a16="http://schemas.microsoft.com/office/drawing/2014/main" id="{222E5900-6855-410B-B9AF-184EEB2E7F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075735" cy="6248400"/>
          </a:xfrm>
        </p:spPr>
      </p:pic>
    </p:spTree>
    <p:extLst>
      <p:ext uri="{BB962C8B-B14F-4D97-AF65-F5344CB8AC3E}">
        <p14:creationId xmlns:p14="http://schemas.microsoft.com/office/powerpoint/2010/main" val="38536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D9A1-E579-4507-AA82-BC7B856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991-56D1-460D-AA3B-18B3219A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DD4CB5-DE11-4382-883F-7EB490053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784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D85CCCF-6DA8-460A-B151-266FBA5B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CDA6E-3A3E-31DF-04B3-AA2CA7AA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06D5D-F751-0382-496B-21A9779F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03"/>
            <a:ext cx="11904453" cy="59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5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6" y="1235731"/>
            <a:ext cx="5648997" cy="42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9" y="1055802"/>
            <a:ext cx="4722811" cy="44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عنوان 5"/>
          <p:cNvSpPr>
            <a:spLocks noGrp="1"/>
          </p:cNvSpPr>
          <p:nvPr>
            <p:ph type="ctrTitle"/>
          </p:nvPr>
        </p:nvSpPr>
        <p:spPr>
          <a:xfrm>
            <a:off x="341975" y="-346025"/>
            <a:ext cx="11577711" cy="1296987"/>
          </a:xfrm>
        </p:spPr>
        <p:txBody>
          <a:bodyPr/>
          <a:lstStyle/>
          <a:p>
            <a:pPr algn="l"/>
            <a:r>
              <a:rPr lang="en-US" altLang="ar-SA" sz="4800" i="1" dirty="0">
                <a:highlight>
                  <a:srgbClr val="FFFF00"/>
                </a:highlight>
              </a:rPr>
              <a:t>What is the setting in the following pictures?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94C4B-A638-0AB5-DC23-C962861C7660}"/>
              </a:ext>
            </a:extLst>
          </p:cNvPr>
          <p:cNvSpPr txBox="1"/>
          <p:nvPr/>
        </p:nvSpPr>
        <p:spPr>
          <a:xfrm>
            <a:off x="699941" y="5488460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At the park</a:t>
            </a:r>
          </a:p>
          <a:p>
            <a:r>
              <a:rPr lang="en-GB" sz="2800" dirty="0"/>
              <a:t>In the morning</a:t>
            </a:r>
          </a:p>
        </p:txBody>
      </p:sp>
      <p:sp>
        <p:nvSpPr>
          <p:cNvPr id="5" name="عنصر نائب للنص 8">
            <a:extLst>
              <a:ext uri="{FF2B5EF4-FFF2-40B4-BE49-F238E27FC236}">
                <a16:creationId xmlns:a16="http://schemas.microsoft.com/office/drawing/2014/main" id="{B0AA60CB-1CC4-662E-289D-C56BBE6F3183}"/>
              </a:ext>
            </a:extLst>
          </p:cNvPr>
          <p:cNvSpPr txBox="1">
            <a:spLocks/>
          </p:cNvSpPr>
          <p:nvPr/>
        </p:nvSpPr>
        <p:spPr>
          <a:xfrm>
            <a:off x="6311901" y="2970214"/>
            <a:ext cx="4041775" cy="83978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ar-SA" b="1" dirty="0"/>
          </a:p>
          <a:p>
            <a:endParaRPr lang="en-US" altLang="ar-SA" b="1" dirty="0"/>
          </a:p>
          <a:p>
            <a:endParaRPr lang="en-US" altLang="ar-SA" b="1" dirty="0"/>
          </a:p>
          <a:p>
            <a:endParaRPr lang="en-US" altLang="ar-SA" b="1" dirty="0">
              <a:solidFill>
                <a:schemeClr val="tx1"/>
              </a:solidFill>
            </a:endParaRPr>
          </a:p>
          <a:p>
            <a:endParaRPr lang="en-US" altLang="ar-SA" b="1" dirty="0">
              <a:solidFill>
                <a:schemeClr val="tx1"/>
              </a:solidFill>
            </a:endParaRPr>
          </a:p>
          <a:p>
            <a:endParaRPr lang="en-US" altLang="ar-SA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ar-SA" sz="2400" b="1" dirty="0">
                <a:solidFill>
                  <a:schemeClr val="tx1"/>
                </a:solidFill>
              </a:rPr>
              <a:t> </a:t>
            </a:r>
            <a:endParaRPr lang="en-US" altLang="ar-SA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4A38-8B9E-0AAB-A6D6-BB2F17040D18}"/>
              </a:ext>
            </a:extLst>
          </p:cNvPr>
          <p:cNvSpPr txBox="1"/>
          <p:nvPr/>
        </p:nvSpPr>
        <p:spPr>
          <a:xfrm>
            <a:off x="7053606" y="5592154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ar-SA" sz="2800" b="1" dirty="0">
                <a:solidFill>
                  <a:schemeClr val="tx1"/>
                </a:solidFill>
              </a:rPr>
              <a:t>At the school.</a:t>
            </a:r>
          </a:p>
          <a:p>
            <a:r>
              <a:rPr lang="en-US" altLang="ar-SA" sz="2800" b="1" dirty="0">
                <a:solidFill>
                  <a:schemeClr val="tx1"/>
                </a:solidFill>
              </a:rPr>
              <a:t>In the morning</a:t>
            </a:r>
            <a:r>
              <a:rPr lang="en-US" altLang="ar-SA" sz="1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9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3" y="1357460"/>
            <a:ext cx="5360989" cy="3883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64" y="1352746"/>
            <a:ext cx="5261728" cy="387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عنوان 5"/>
          <p:cNvSpPr>
            <a:spLocks noGrp="1"/>
          </p:cNvSpPr>
          <p:nvPr>
            <p:ph type="ctrTitle"/>
          </p:nvPr>
        </p:nvSpPr>
        <p:spPr>
          <a:xfrm>
            <a:off x="407963" y="115889"/>
            <a:ext cx="11577711" cy="1296987"/>
          </a:xfrm>
        </p:spPr>
        <p:txBody>
          <a:bodyPr/>
          <a:lstStyle/>
          <a:p>
            <a:pPr algn="l"/>
            <a:r>
              <a:rPr lang="en-US" altLang="ar-SA" sz="4800" b="1" i="1" dirty="0">
                <a:highlight>
                  <a:srgbClr val="FFFF00"/>
                </a:highlight>
              </a:rPr>
              <a:t>What is the setting in the following pictures?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7DDB6-12CC-35C5-83E2-3A9061AAEDFF}"/>
              </a:ext>
            </a:extLst>
          </p:cNvPr>
          <p:cNvSpPr txBox="1"/>
          <p:nvPr/>
        </p:nvSpPr>
        <p:spPr>
          <a:xfrm>
            <a:off x="765929" y="5408332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At </a:t>
            </a:r>
            <a:r>
              <a:rPr lang="en-GB" sz="3200"/>
              <a:t>the beach</a:t>
            </a:r>
            <a:endParaRPr lang="en-GB" sz="3200" dirty="0"/>
          </a:p>
          <a:p>
            <a:r>
              <a:rPr lang="en-GB" sz="3200" dirty="0"/>
              <a:t>In the morning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95640-0810-4388-DA7F-A97978809596}"/>
              </a:ext>
            </a:extLst>
          </p:cNvPr>
          <p:cNvSpPr txBox="1"/>
          <p:nvPr/>
        </p:nvSpPr>
        <p:spPr>
          <a:xfrm>
            <a:off x="7119595" y="5398904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On the farm.</a:t>
            </a:r>
          </a:p>
          <a:p>
            <a:r>
              <a:rPr lang="en-GB" sz="2400" b="1" dirty="0"/>
              <a:t>In the morning</a:t>
            </a:r>
          </a:p>
        </p:txBody>
      </p:sp>
    </p:spTree>
    <p:extLst>
      <p:ext uri="{BB962C8B-B14F-4D97-AF65-F5344CB8AC3E}">
        <p14:creationId xmlns:p14="http://schemas.microsoft.com/office/powerpoint/2010/main" val="349815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20AC6-37B3-DD13-34D0-D1F452DBBD59}"/>
              </a:ext>
            </a:extLst>
          </p:cNvPr>
          <p:cNvSpPr txBox="1"/>
          <p:nvPr/>
        </p:nvSpPr>
        <p:spPr>
          <a:xfrm>
            <a:off x="2865749" y="1338605"/>
            <a:ext cx="8163614" cy="424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the end of this lesson , students  will be </a:t>
            </a:r>
            <a:r>
              <a:rPr lang="en-GB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able to: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Identify and define elements of a  story</a:t>
            </a:r>
            <a:endParaRPr lang="en-GB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GB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dentify realistic fiction story  by deciding whether the characters and setting are real-like people and places. </a:t>
            </a: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51C70-4593-8856-E1A1-8C59B54150AD}"/>
              </a:ext>
            </a:extLst>
          </p:cNvPr>
          <p:cNvSpPr/>
          <p:nvPr/>
        </p:nvSpPr>
        <p:spPr>
          <a:xfrm>
            <a:off x="1751914" y="205282"/>
            <a:ext cx="5822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earning Objectives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E7CB9-65DE-6897-A7E7-819D1DA4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359" y="288574"/>
            <a:ext cx="3962743" cy="5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B02C-F155-40C0-B923-4A721903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8381BD-785D-411D-964C-6CB0AF9D2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537"/>
            <a:ext cx="11995484" cy="6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F54B5CB-2EFC-4DD5-9589-1FF1F020A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AD5F38DA-23AF-4F38-907A-3FA24E0C38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4712055-E337-4DE7-89C5-22C29A82C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0"/>
            <a:ext cx="9797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3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C946D1-F9BE-62C3-F7F3-FE91C9911487}"/>
              </a:ext>
            </a:extLst>
          </p:cNvPr>
          <p:cNvSpPr txBox="1"/>
          <p:nvPr/>
        </p:nvSpPr>
        <p:spPr>
          <a:xfrm>
            <a:off x="2631057" y="74669"/>
            <a:ext cx="9109494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a) What is realistic fiction?</a:t>
            </a:r>
          </a:p>
          <a:p>
            <a:r>
              <a:rPr lang="en-US" sz="2800" dirty="0"/>
              <a:t>A) Stories about talking animals</a:t>
            </a:r>
          </a:p>
          <a:p>
            <a:r>
              <a:rPr lang="en-US" sz="2800" dirty="0"/>
              <a:t>B) Stories that take place in outer space</a:t>
            </a:r>
          </a:p>
          <a:p>
            <a:r>
              <a:rPr lang="en-US" sz="2800" dirty="0"/>
              <a:t>C) Stories that could happen in real life</a:t>
            </a:r>
          </a:p>
          <a:p>
            <a:r>
              <a:rPr lang="en-US" sz="2800" dirty="0"/>
              <a:t>D) Stories with magical creature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b) Which of the following is an example of realistic fiction?</a:t>
            </a:r>
          </a:p>
          <a:p>
            <a:r>
              <a:rPr lang="en-US" sz="2800" dirty="0"/>
              <a:t>A) A story about a flying unicorn</a:t>
            </a:r>
          </a:p>
          <a:p>
            <a:r>
              <a:rPr lang="en-US" sz="2800" dirty="0"/>
              <a:t>B) A story about a super hero who can turn invisible</a:t>
            </a:r>
          </a:p>
          <a:p>
            <a:r>
              <a:rPr lang="en-US" sz="2800" dirty="0"/>
              <a:t>C) A story about a girl who makes new friends at school</a:t>
            </a:r>
          </a:p>
          <a:p>
            <a:r>
              <a:rPr lang="en-US" sz="2800" dirty="0"/>
              <a:t>D) A story about a dragon who lives in a castle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A406D-883F-15A6-A664-FCF2A9426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0" y="174954"/>
            <a:ext cx="2143125" cy="553997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C8CF505-4616-16BF-F51B-D037B08953A5}"/>
              </a:ext>
            </a:extLst>
          </p:cNvPr>
          <p:cNvSpPr/>
          <p:nvPr/>
        </p:nvSpPr>
        <p:spPr>
          <a:xfrm>
            <a:off x="3054286" y="1866508"/>
            <a:ext cx="5344997" cy="3676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82E861-62B5-FF1C-E742-EA8B91AA5802}"/>
              </a:ext>
            </a:extLst>
          </p:cNvPr>
          <p:cNvSpPr/>
          <p:nvPr/>
        </p:nvSpPr>
        <p:spPr>
          <a:xfrm>
            <a:off x="3054286" y="4440024"/>
            <a:ext cx="8041062" cy="3676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4EF267-800A-9092-494B-7A80ACB6240D}"/>
              </a:ext>
            </a:extLst>
          </p:cNvPr>
          <p:cNvSpPr txBox="1"/>
          <p:nvPr/>
        </p:nvSpPr>
        <p:spPr>
          <a:xfrm>
            <a:off x="2829464" y="909956"/>
            <a:ext cx="887442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C) Realistic fiction stories are mostly about:</a:t>
            </a:r>
          </a:p>
          <a:p>
            <a:r>
              <a:rPr lang="en-US" sz="2800" dirty="0"/>
              <a:t>A) Adventures in a magical land</a:t>
            </a:r>
          </a:p>
          <a:p>
            <a:r>
              <a:rPr lang="en-US" sz="2800" dirty="0"/>
              <a:t>B) Dinosaurs living in modern cities</a:t>
            </a:r>
          </a:p>
          <a:p>
            <a:r>
              <a:rPr lang="en-US" sz="2800" dirty="0"/>
              <a:t>C) Things that could really happen</a:t>
            </a:r>
          </a:p>
          <a:p>
            <a:r>
              <a:rPr lang="en-US" sz="2800" dirty="0"/>
              <a:t>D) Robots taking over the world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d) What makes a story realistic fiction?</a:t>
            </a:r>
          </a:p>
          <a:p>
            <a:r>
              <a:rPr lang="en-US" sz="2800" dirty="0"/>
              <a:t>A) Lots of pictures in the book</a:t>
            </a:r>
          </a:p>
          <a:p>
            <a:r>
              <a:rPr lang="en-US" sz="2800" dirty="0"/>
              <a:t>B) Made-up characters and places</a:t>
            </a:r>
          </a:p>
          <a:p>
            <a:r>
              <a:rPr lang="en-US" sz="2800" dirty="0"/>
              <a:t>C) Events that could happen in real life</a:t>
            </a:r>
          </a:p>
          <a:p>
            <a:r>
              <a:rPr lang="en-US" sz="2800" dirty="0"/>
              <a:t>D) Talking animals as the main character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DDA37-AFCA-DE2D-4431-B8BC999F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8" y="1598832"/>
            <a:ext cx="2286000" cy="34543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3E203F-CB8C-0417-20AA-863A63A94280}"/>
              </a:ext>
            </a:extLst>
          </p:cNvPr>
          <p:cNvSpPr/>
          <p:nvPr/>
        </p:nvSpPr>
        <p:spPr>
          <a:xfrm>
            <a:off x="2829464" y="2288694"/>
            <a:ext cx="5541538" cy="3959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599CDC-8BA9-5F8B-90A2-FDBD5AA41BD1}"/>
              </a:ext>
            </a:extLst>
          </p:cNvPr>
          <p:cNvSpPr/>
          <p:nvPr/>
        </p:nvSpPr>
        <p:spPr>
          <a:xfrm>
            <a:off x="3101418" y="4855209"/>
            <a:ext cx="5541538" cy="3959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WordArt 6">
            <a:extLst>
              <a:ext uri="{FF2B5EF4-FFF2-40B4-BE49-F238E27FC236}">
                <a16:creationId xmlns:a16="http://schemas.microsoft.com/office/drawing/2014/main" id="{15836F59-7315-88F3-840B-34ED40618B1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981200" y="838200"/>
            <a:ext cx="7315200" cy="3429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50403"/>
              </a:avLst>
            </a:prstTxWarp>
            <a:scene3d>
              <a:camera prst="legacyPerspectiveFront">
                <a:rot lat="20519994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33CCCC"/>
              </a:contourClr>
            </a:sp3d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33CCCC"/>
                    </a:gs>
                    <a:gs pos="100000">
                      <a:srgbClr val="185E5E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Happy Reading!!!</a:t>
            </a:r>
          </a:p>
        </p:txBody>
      </p:sp>
      <p:pic>
        <p:nvPicPr>
          <p:cNvPr id="31747" name="Picture 9" descr="bookworm">
            <a:extLst>
              <a:ext uri="{FF2B5EF4-FFF2-40B4-BE49-F238E27FC236}">
                <a16:creationId xmlns:a16="http://schemas.microsoft.com/office/drawing/2014/main" id="{5F96A7CD-F2CC-440F-DF7A-CE31EA6A5C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95600"/>
            <a:ext cx="4267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BC56E-6612-907B-F34B-A394AC9F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84841"/>
            <a:ext cx="11421374" cy="67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BB167-81DA-B75A-BFF1-FAB2E826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9" y="395287"/>
            <a:ext cx="11619781" cy="60674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BD44897-A11F-5AD2-FFF8-FCBCAF8190F0}"/>
              </a:ext>
            </a:extLst>
          </p:cNvPr>
          <p:cNvSpPr/>
          <p:nvPr/>
        </p:nvSpPr>
        <p:spPr>
          <a:xfrm>
            <a:off x="1820173" y="1834837"/>
            <a:ext cx="336432" cy="132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C1AA59-D76D-997B-0943-EE997DE4D0AF}"/>
              </a:ext>
            </a:extLst>
          </p:cNvPr>
          <p:cNvSpPr/>
          <p:nvPr/>
        </p:nvSpPr>
        <p:spPr>
          <a:xfrm flipV="1">
            <a:off x="1759788" y="2372264"/>
            <a:ext cx="336432" cy="132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73860-4C49-DF9B-BB57-7E921F0A245B}"/>
              </a:ext>
            </a:extLst>
          </p:cNvPr>
          <p:cNvSpPr txBox="1"/>
          <p:nvPr/>
        </p:nvSpPr>
        <p:spPr>
          <a:xfrm>
            <a:off x="1820173" y="4020136"/>
            <a:ext cx="60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Rainy days are so much better with friends.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483487-7E45-326F-7CCA-750CB74FB53A}"/>
              </a:ext>
            </a:extLst>
          </p:cNvPr>
          <p:cNvSpPr/>
          <p:nvPr/>
        </p:nvSpPr>
        <p:spPr>
          <a:xfrm>
            <a:off x="1915065" y="4770408"/>
            <a:ext cx="194095" cy="362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6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A2A2C-1A83-B682-7E3A-59EA7C97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466"/>
            <a:ext cx="12192000" cy="60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8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8F729-0C0C-B03C-116B-3BE2CA57F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51"/>
          <a:stretch/>
        </p:blipFill>
        <p:spPr>
          <a:xfrm>
            <a:off x="0" y="0"/>
            <a:ext cx="12934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>
            <a:extLst>
              <a:ext uri="{FF2B5EF4-FFF2-40B4-BE49-F238E27FC236}">
                <a16:creationId xmlns:a16="http://schemas.microsoft.com/office/drawing/2014/main" id="{2F945835-9D65-DAEE-4638-32A7F4D7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-990600"/>
            <a:ext cx="152400" cy="91440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67" name="Rectangle 19">
            <a:extLst>
              <a:ext uri="{FF2B5EF4-FFF2-40B4-BE49-F238E27FC236}">
                <a16:creationId xmlns:a16="http://schemas.microsoft.com/office/drawing/2014/main" id="{0FABACD5-211F-D51A-D714-F21DA4E7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-990600"/>
            <a:ext cx="152400" cy="91440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68" name="Rectangle 20">
            <a:extLst>
              <a:ext uri="{FF2B5EF4-FFF2-40B4-BE49-F238E27FC236}">
                <a16:creationId xmlns:a16="http://schemas.microsoft.com/office/drawing/2014/main" id="{0F85F293-193B-F576-347B-24896458B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-990600"/>
            <a:ext cx="152400" cy="91440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69" name="Rectangle 21">
            <a:extLst>
              <a:ext uri="{FF2B5EF4-FFF2-40B4-BE49-F238E27FC236}">
                <a16:creationId xmlns:a16="http://schemas.microsoft.com/office/drawing/2014/main" id="{09230023-5A5A-C67B-8670-0CA346C65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-914400"/>
            <a:ext cx="76200" cy="9144000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5E5EAA33-E85B-774F-4A3A-A75B1615D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-990600"/>
            <a:ext cx="76200" cy="9144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1" name="Rectangle 23">
            <a:extLst>
              <a:ext uri="{FF2B5EF4-FFF2-40B4-BE49-F238E27FC236}">
                <a16:creationId xmlns:a16="http://schemas.microsoft.com/office/drawing/2014/main" id="{EDDB5BE1-38E9-C507-CA51-FBBE1736B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-838200"/>
            <a:ext cx="76200" cy="91440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2" name="Rectangle 24">
            <a:extLst>
              <a:ext uri="{FF2B5EF4-FFF2-40B4-BE49-F238E27FC236}">
                <a16:creationId xmlns:a16="http://schemas.microsoft.com/office/drawing/2014/main" id="{7602261F-80BD-DFDF-DAC4-794C8A5F3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-990600"/>
            <a:ext cx="76200" cy="9144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3" name="Rectangle 25">
            <a:extLst>
              <a:ext uri="{FF2B5EF4-FFF2-40B4-BE49-F238E27FC236}">
                <a16:creationId xmlns:a16="http://schemas.microsoft.com/office/drawing/2014/main" id="{B8C91DEC-DF50-39F4-A1FB-A1B277945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-990600"/>
            <a:ext cx="76200" cy="91440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5" name="Rectangle 27">
            <a:extLst>
              <a:ext uri="{FF2B5EF4-FFF2-40B4-BE49-F238E27FC236}">
                <a16:creationId xmlns:a16="http://schemas.microsoft.com/office/drawing/2014/main" id="{442EDB9A-FF39-E42E-2175-D793BF391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176" y="-990600"/>
            <a:ext cx="73025" cy="9144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6" name="Rectangle 28">
            <a:extLst>
              <a:ext uri="{FF2B5EF4-FFF2-40B4-BE49-F238E27FC236}">
                <a16:creationId xmlns:a16="http://schemas.microsoft.com/office/drawing/2014/main" id="{C02A9730-F384-F8AD-2506-BC2CD8A8E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1" y="-914400"/>
            <a:ext cx="73025" cy="9144000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7" name="Rectangle 29">
            <a:extLst>
              <a:ext uri="{FF2B5EF4-FFF2-40B4-BE49-F238E27FC236}">
                <a16:creationId xmlns:a16="http://schemas.microsoft.com/office/drawing/2014/main" id="{38C01E31-ED95-CF81-2F6A-75245E46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1" y="-990600"/>
            <a:ext cx="73025" cy="914400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8" name="Rectangle 30">
            <a:extLst>
              <a:ext uri="{FF2B5EF4-FFF2-40B4-BE49-F238E27FC236}">
                <a16:creationId xmlns:a16="http://schemas.microsoft.com/office/drawing/2014/main" id="{5BFBC234-3BDD-CA46-FD27-40AA5EA2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-914400"/>
            <a:ext cx="73025" cy="914400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79" name="Rectangle 31">
            <a:extLst>
              <a:ext uri="{FF2B5EF4-FFF2-40B4-BE49-F238E27FC236}">
                <a16:creationId xmlns:a16="http://schemas.microsoft.com/office/drawing/2014/main" id="{8A10A41B-D086-4133-F175-42E81A9C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-914400"/>
            <a:ext cx="73025" cy="9144000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80" name="Rectangle 32">
            <a:extLst>
              <a:ext uri="{FF2B5EF4-FFF2-40B4-BE49-F238E27FC236}">
                <a16:creationId xmlns:a16="http://schemas.microsoft.com/office/drawing/2014/main" id="{1167663D-982F-321B-9FF1-5B3D6B7BC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-1066800"/>
            <a:ext cx="73025" cy="91440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081" name="Rectangle 33">
            <a:extLst>
              <a:ext uri="{FF2B5EF4-FFF2-40B4-BE49-F238E27FC236}">
                <a16:creationId xmlns:a16="http://schemas.microsoft.com/office/drawing/2014/main" id="{3B54E74E-0C49-E78A-B66F-EE3C0B17A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1" y="-1066800"/>
            <a:ext cx="73025" cy="914400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6161" name="Rectangle 553">
            <a:extLst>
              <a:ext uri="{FF2B5EF4-FFF2-40B4-BE49-F238E27FC236}">
                <a16:creationId xmlns:a16="http://schemas.microsoft.com/office/drawing/2014/main" id="{60B1C9B4-4C53-21AE-57B4-4C518FC16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138" y="-304800"/>
            <a:ext cx="9144000" cy="6248400"/>
          </a:xfrm>
          <a:prstGeom prst="rect">
            <a:avLst/>
          </a:prstGeom>
          <a:solidFill>
            <a:schemeClr val="bg1"/>
          </a:solidFill>
          <a:ln w="571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30" name="Freeform 548">
            <a:extLst>
              <a:ext uri="{FF2B5EF4-FFF2-40B4-BE49-F238E27FC236}">
                <a16:creationId xmlns:a16="http://schemas.microsoft.com/office/drawing/2014/main" id="{7C9BF51A-C678-2353-F534-5712D3BD6233}"/>
              </a:ext>
            </a:extLst>
          </p:cNvPr>
          <p:cNvSpPr>
            <a:spLocks/>
          </p:cNvSpPr>
          <p:nvPr/>
        </p:nvSpPr>
        <p:spPr bwMode="auto">
          <a:xfrm>
            <a:off x="2895600" y="5181600"/>
            <a:ext cx="7543800" cy="1219200"/>
          </a:xfrm>
          <a:custGeom>
            <a:avLst/>
            <a:gdLst>
              <a:gd name="T0" fmla="*/ 2147483646 w 3360"/>
              <a:gd name="T1" fmla="*/ 2147483646 h 480"/>
              <a:gd name="T2" fmla="*/ 2147483646 w 3360"/>
              <a:gd name="T3" fmla="*/ 2147483646 h 480"/>
              <a:gd name="T4" fmla="*/ 2147483646 w 3360"/>
              <a:gd name="T5" fmla="*/ 2147483646 h 480"/>
              <a:gd name="T6" fmla="*/ 2147483646 w 3360"/>
              <a:gd name="T7" fmla="*/ 2147483646 h 480"/>
              <a:gd name="T8" fmla="*/ 2147483646 w 3360"/>
              <a:gd name="T9" fmla="*/ 0 h 480"/>
              <a:gd name="T10" fmla="*/ 2147483646 w 3360"/>
              <a:gd name="T11" fmla="*/ 0 h 480"/>
              <a:gd name="T12" fmla="*/ 2147483646 w 3360"/>
              <a:gd name="T13" fmla="*/ 2147483646 h 480"/>
              <a:gd name="T14" fmla="*/ 0 w 3360"/>
              <a:gd name="T15" fmla="*/ 2147483646 h 480"/>
              <a:gd name="T16" fmla="*/ 2147483646 w 3360"/>
              <a:gd name="T17" fmla="*/ 2147483646 h 4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60"/>
              <a:gd name="T28" fmla="*/ 0 h 480"/>
              <a:gd name="T29" fmla="*/ 3360 w 3360"/>
              <a:gd name="T30" fmla="*/ 480 h 4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60" h="480">
                <a:moveTo>
                  <a:pt x="144" y="432"/>
                </a:moveTo>
                <a:lnTo>
                  <a:pt x="960" y="432"/>
                </a:lnTo>
                <a:lnTo>
                  <a:pt x="1248" y="144"/>
                </a:lnTo>
                <a:lnTo>
                  <a:pt x="2736" y="144"/>
                </a:lnTo>
                <a:lnTo>
                  <a:pt x="2880" y="0"/>
                </a:lnTo>
                <a:lnTo>
                  <a:pt x="3360" y="0"/>
                </a:lnTo>
                <a:lnTo>
                  <a:pt x="2880" y="480"/>
                </a:lnTo>
                <a:lnTo>
                  <a:pt x="0" y="480"/>
                </a:lnTo>
                <a:lnTo>
                  <a:pt x="144" y="43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549">
            <a:extLst>
              <a:ext uri="{FF2B5EF4-FFF2-40B4-BE49-F238E27FC236}">
                <a16:creationId xmlns:a16="http://schemas.microsoft.com/office/drawing/2014/main" id="{2C5731A0-4007-20CF-C5A7-B909FA4E1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6034088"/>
            <a:ext cx="1981200" cy="0"/>
          </a:xfrm>
          <a:prstGeom prst="line">
            <a:avLst/>
          </a:prstGeom>
          <a:noFill/>
          <a:ln w="9525">
            <a:solidFill>
              <a:srgbClr val="00CC00"/>
            </a:solidFill>
            <a:round/>
            <a:headEnd/>
            <a:tailEnd type="diamond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50">
            <a:extLst>
              <a:ext uri="{FF2B5EF4-FFF2-40B4-BE49-F238E27FC236}">
                <a16:creationId xmlns:a16="http://schemas.microsoft.com/office/drawing/2014/main" id="{1C3EEC63-5D66-3FF7-FDBD-A241A7450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6186488"/>
            <a:ext cx="1981200" cy="0"/>
          </a:xfrm>
          <a:prstGeom prst="line">
            <a:avLst/>
          </a:prstGeom>
          <a:noFill/>
          <a:ln w="9525">
            <a:solidFill>
              <a:srgbClr val="00CC00"/>
            </a:solidFill>
            <a:round/>
            <a:headEnd/>
            <a:tailEnd type="diamond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Oval 555">
            <a:hlinkClick r:id="rId3" action="ppaction://hlinksldjump"/>
            <a:extLst>
              <a:ext uri="{FF2B5EF4-FFF2-40B4-BE49-F238E27FC236}">
                <a16:creationId xmlns:a16="http://schemas.microsoft.com/office/drawing/2014/main" id="{03B548F2-175F-2053-6A59-59B13A75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4" name="Oval 556">
            <a:hlinkClick r:id="rId4" action="ppaction://hlinksldjump"/>
            <a:extLst>
              <a:ext uri="{FF2B5EF4-FFF2-40B4-BE49-F238E27FC236}">
                <a16:creationId xmlns:a16="http://schemas.microsoft.com/office/drawing/2014/main" id="{A735A448-9C1F-E0E0-E986-27232EFE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25" name="Oval 557">
            <a:hlinkClick r:id="rId4" action="ppaction://hlinksldjump"/>
            <a:extLst>
              <a:ext uri="{FF2B5EF4-FFF2-40B4-BE49-F238E27FC236}">
                <a16:creationId xmlns:a16="http://schemas.microsoft.com/office/drawing/2014/main" id="{BFEF00B6-B2E8-F672-2719-C190CE55B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PH" altLang="en-US" sz="18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A02BE-8E55-1F8B-F2A5-076D00E31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064420"/>
            <a:ext cx="777240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ctr">
              <a:spcBef>
                <a:spcPct val="0"/>
              </a:spcBef>
              <a:buFontTx/>
              <a:buNone/>
            </a:pPr>
            <a:r>
              <a:rPr lang="en-US" altLang="en-US" sz="8800" b="1" dirty="0">
                <a:solidFill>
                  <a:srgbClr val="002060"/>
                </a:solidFill>
                <a:latin typeface="Tempus Sans ITC" panose="04020404030D07020202" pitchFamily="82" charset="0"/>
              </a:rPr>
              <a:t>Elements</a:t>
            </a:r>
          </a:p>
          <a:p>
            <a:pPr lvl="1" algn="ctr">
              <a:spcBef>
                <a:spcPct val="0"/>
              </a:spcBef>
              <a:buFontTx/>
              <a:buNone/>
            </a:pPr>
            <a:r>
              <a:rPr lang="en-US" altLang="en-US" sz="8800" b="1" dirty="0">
                <a:solidFill>
                  <a:srgbClr val="002060"/>
                </a:solidFill>
                <a:latin typeface="Tempus Sans ITC" panose="04020404030D07020202" pitchFamily="82" charset="0"/>
              </a:rPr>
              <a:t>of a</a:t>
            </a:r>
          </a:p>
          <a:p>
            <a:pPr lvl="1" algn="ctr">
              <a:spcBef>
                <a:spcPct val="0"/>
              </a:spcBef>
              <a:buFontTx/>
              <a:buNone/>
            </a:pPr>
            <a:r>
              <a:rPr lang="en-US" altLang="en-US" sz="8800" b="1" dirty="0">
                <a:solidFill>
                  <a:srgbClr val="002060"/>
                </a:solidFill>
                <a:latin typeface="Tempus Sans ITC" panose="04020404030D07020202" pitchFamily="82" charset="0"/>
              </a:rPr>
              <a:t> Story</a:t>
            </a:r>
            <a:endParaRPr lang="en-US" altLang="en-US" sz="8800" b="1" i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pic>
        <p:nvPicPr>
          <p:cNvPr id="6169" name="Picture 19" descr="Reading">
            <a:extLst>
              <a:ext uri="{FF2B5EF4-FFF2-40B4-BE49-F238E27FC236}">
                <a16:creationId xmlns:a16="http://schemas.microsoft.com/office/drawing/2014/main" id="{57D7A1EF-CC69-2F1C-DBED-6FE53AF800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44" y="-152400"/>
            <a:ext cx="23637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5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5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5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5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repeatCount="indefinite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5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5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5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5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5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9" presetClass="entr" presetSubtype="1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6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43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366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98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980" tmFilter="0, 0; 0.125,0.2665; 0.25,0.4; 0.375,0.465; 0.5,0.5;  0.625,0.535; 0.75,0.6; 0.875,0.7335; 1,1">
                                          <p:stCondLst>
                                            <p:cond delay="498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490" tmFilter="0, 0; 0.125,0.2665; 0.25,0.4; 0.375,0.465; 0.5,0.5;  0.625,0.535; 0.75,0.6; 0.875,0.7335; 1,1">
                                          <p:stCondLst>
                                            <p:cond delay="993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30" tmFilter="0, 0; 0.125,0.2665; 0.25,0.4; 0.375,0.465; 0.5,0.5;  0.625,0.535; 0.75,0.6; 0.875,0.7335; 1,1">
                                          <p:stCondLst>
                                            <p:cond delay="1242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1">
                                          <p:stCondLst>
                                            <p:cond delay="4875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245" decel="50000">
                                          <p:stCondLst>
                                            <p:cond delay="507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984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245" decel="50000">
                                          <p:stCondLst>
                                            <p:cond delay="10035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12315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245" decel="50000">
                                          <p:stCondLst>
                                            <p:cond delay="1251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">
                                          <p:stCondLst>
                                            <p:cond delay="1356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245" decel="50000">
                                          <p:stCondLst>
                                            <p:cond delay="13755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98" dur="15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00" dur="15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02" dur="15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04" dur="15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06" dur="15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08" dur="15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10" dur="15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12" dur="15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14" dur="15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16" dur="15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18" dur="15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" presetClass="entr" presetSubtype="1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23" dur="15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25" dur="15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repeatCount="indefinite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C -0.00729 -0.00972 -0.0151 -0.01065 -0.025 -0.01227 C -0.11961 -0.01065 -0.20868 -0.00834 -0.30399 -0.01065 C -0.34166 -0.01829 -0.37777 -0.02269 -0.4158 -0.02454 C -0.43732 -0.02431 -0.50555 -0.03241 -0.54218 -0.01759 C -0.57604 -0.02454 -0.60416 -0.00903 -0.6368 -0.00695 C -0.65868 -0.00556 -0.68073 -0.00463 -0.7026 -0.00347 C -0.71232 -0.00301 -0.73159 -0.00185 -0.73159 -0.00185 C -0.73559 -0.0007 -0.73941 0.00092 -0.7434 0.00185 C -0.74774 0.00278 -0.75225 0.00231 -0.75659 0.00347 C -0.76354 0.00509 -0.77048 0.00856 -0.7776 0.01041 C -0.79357 0.02129 -0.78524 0.01759 -0.81458 0.01921 C -0.83246 0.0375 -0.81718 0.02361 -0.8408 0.03866 C -0.86007 0.05092 -0.87604 0.06111 -0.89739 0.06481 C -0.8901 0.07083 -0.88489 0.07176 -0.87639 0.07361 C -0.81024 0.10972 -0.73854 0.10555 -0.6684 0.10694 C -0.56649 0.1118 -0.58854 0.10185 -0.525 0.12268 C -0.51319 0.12662 -0.50139 0.13102 -0.48958 0.13518 C -0.48524 0.1368 -0.47639 0.14028 -0.47639 0.14028 C -0.46614 0.1493 -0.40764 0.12662 -0.40659 0.12639 C -0.39323 0.12361 -0.31163 0.11366 -0.3 0.11227 C -0.23646 0.11412 -0.17274 0.11458 -0.1092 0.11759 C -0.08923 0.11852 -0.0625 0.12523 -0.04218 0.12801 C -0.03159 0.1294 -0.02118 0.13032 -0.01059 0.13148 C -0.00746 0.13171 -0.00451 0.13264 -0.00139 0.13333 C 0.00035 0.13379 0.00556 0.13518 0.00382 0.13518 C 0.00157 0.13518 -0.00052 0.13403 -0.0026 0.13333 C -0.021 0.11041 -0.04531 0.10023 -0.06979 0.09305 C -0.11961 0.07824 -0.1717 0.07708 -0.22239 0.07546 C -0.30937 0.06852 -0.396 0.05 -0.48298 0.0456 C -0.50486 0.04259 -0.52708 0.0412 -0.54878 0.0368 C -0.62656 0.04051 -0.69305 0.04444 -0.77239 0.04213 C -0.77899 0.04143 -0.78559 0.04097 -0.79218 0.04028 C -0.80225 0.03912 -0.82239 0.0368 -0.82239 0.0368 C -0.83836 0.03148 -0.84166 0.02893 -0.86319 0.0368 C -0.86684 0.03819 -0.86875 0.04375 -0.87118 0.04745 C -0.90052 0.09329 -0.91736 0.11852 -0.9408 0.16481 C -0.95191 0.1868 -0.96284 0.20926 -0.97378 0.23148 C -0.97708 0.23819 -0.98298 0.25254 -0.98298 0.25254 C -0.98246 0.26065 -0.98437 0.26967 -0.98159 0.27708 C -0.97343 0.29884 -0.94861 0.31481 -0.93298 0.32106 C -0.8684 0.34653 -0.80312 0.35625 -0.7368 0.37014 C -0.70173 0.36759 -0.625 0.36805 -0.57899 0.35254 C -0.54409 0.34074 -0.50955 0.31759 -0.47378 0.31041 C -0.45486 0.30648 -0.41475 0.30463 -0.4 0.30347 C -0.28802 0.30741 -0.18524 0.31366 -0.07378 0.30879 C -0.05972 0.30579 -0.04705 0.30486 -0.0342 0.29653 C -0.03107 0.29004 -0.02882 0.28125 -0.025 0.27546 C -0.02274 0.27199 -0.01944 0.26991 -0.01718 0.26666 C -0.01302 0.26065 -0.00937 0.25393 -0.00538 0.24745 C -0.00399 0.24514 -0.00173 0.24398 0 0.24213 C 0.00608 0.23518 0.00677 0.23241 0.01181 0.22268 C -0.03038 0.15602 -0.1059 0.14954 -0.16718 0.14745 C -0.26753 0.14398 -0.36805 0.14259 -0.4684 0.14028 C -0.55868 0.13333 -0.6493 0.13634 -0.73958 0.12801 C -0.76718 0.1206 -0.78993 0.12569 -0.8184 0.12986 C -0.82951 0.13541 -0.84826 0.14421 -0.8592 0.15092 C -0.87152 0.15856 -0.8835 0.16967 -0.89618 0.17546 C -0.89184 0.19074 -0.88507 0.19653 -0.87239 0.20185 C -0.83889 0.21574 -0.80312 0.22129 -0.7684 0.22639 C -0.6533 0.22199 -0.52239 0.19907 -0.40798 0.2368 C -0.39288 0.2493 -0.38472 0.23981 -0.36718 0.2368 C -0.34236 0.23241 -0.30625 0.22685 -0.28298 0.22639 C -0.15225 0.22384 -0.02152 0.22384 0.1092 0.22268 C 0.10643 0.19884 0.09584 0.17893 0.08681 0.15787 C 0.06754 0.11273 0.03733 0.06759 0 0.04907 C -0.01597 0.0412 -0.03229 0.03866 -0.04878 0.03518 C -0.06857 0.03634 -0.08836 0.03611 -0.10798 0.03866 C -0.15139 0.04421 -0.13958 0.04838 -0.18038 0.05972 C -0.20902 0.06759 -0.23923 0.07153 -0.2684 0.07361 C -0.29027 0.07129 -0.3125 0.07199 -0.3342 0.06666 C -0.35139 0.0625 -0.36718 0.05046 -0.3842 0.0456 C -0.48333 0.01666 -0.44027 0.0287 -0.51319 0.00879 C -0.59045 -0.01227 -0.66944 -0.02384 -0.74618 -0.04908 C -0.76927 -0.06505 -0.78958 -0.06111 -0.81718 -0.0632 C -0.82986 -0.06829 -0.84114 -0.07523 -0.85399 -0.07894 C -0.85885 -0.0838 -0.86163 -0.08519 -0.86718 -0.08773 C -0.85225 -0.03033 -0.82934 -0.01296 -0.7934 0.02454 C -0.74479 0.07523 -0.79427 0.02731 -0.73298 0.07708 C -0.69184 0.11041 -0.65086 0.14282 -0.60798 0.17199 C -0.58906 0.18495 -0.56961 0.19259 -0.55139 0.20694 C -0.54913 0.21041 -0.54826 0.21713 -0.54479 0.21759 C -0.53333 0.21898 -0.52205 0.21366 -0.51059 0.21227 C -0.50052 0.21111 -0.49045 0.21111 -0.48038 0.21041 C -0.42777 0.21111 -0.375 0.20995 -0.32239 0.21227 C -0.28107 0.21412 -0.23871 0.22361 -0.19739 0.22801 C -0.17205 0.22754 -0.14652 0.22847 -0.12118 0.22639 C -0.12031 0.22639 -0.09392 0.20879 -0.08819 0.20694 C -0.06128 0.19815 -0.03906 0.19768 -0.01059 0.19653 C -0.00156 0.19329 -0.00173 0.18842 0.00521 0.18241 C -0.03437 0.15532 -0.08489 0.15856 -0.1276 0.15254 C -0.27274 0.15393 -0.41684 0.16204 -0.5618 0.16666 C -0.5868 0.17222 -0.6118 0.17523 -0.6368 0.18079 C -0.68402 0.17315 -0.66753 0.18102 -0.68819 0.17014 C -0.70538 0.17129 -0.72257 0.1706 -0.73958 0.17361 C -0.74305 0.1743 -0.74548 0.17916 -0.74878 0.18079 C -0.75468 0.18379 -0.76111 0.18541 -0.76718 0.18773 C -0.77205 0.18958 -0.77673 0.1919 -0.78159 0.19305 C -0.78646 0.19421 -0.79618 0.19653 -0.79618 0.19653 L -0.1526 0.16481 " pathEditMode="relative" ptsTypes="ffffffffffffffffffffffffffffffffffffffffffffffffffffffffffffffffffffffffffffffffffffffffffffffffffAA">
                                      <p:cBhvr>
                                        <p:cTn id="127" dur="15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5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9" dur="2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9" presetClass="entr" presetSubtype="1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9" presetClass="entr" presetSubtype="1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 animBg="1"/>
      <p:bldP spid="2066" grpId="1" animBg="1"/>
      <p:bldP spid="2067" grpId="0" animBg="1"/>
      <p:bldP spid="2067" grpId="1" animBg="1"/>
      <p:bldP spid="2068" grpId="0" animBg="1"/>
      <p:bldP spid="2068" grpId="1" animBg="1"/>
      <p:bldP spid="2069" grpId="0" animBg="1"/>
      <p:bldP spid="2069" grpId="1" animBg="1"/>
      <p:bldP spid="2070" grpId="0" animBg="1"/>
      <p:bldP spid="2070" grpId="1" animBg="1"/>
      <p:bldP spid="2071" grpId="0" animBg="1"/>
      <p:bldP spid="2071" grpId="1" animBg="1"/>
      <p:bldP spid="2072" grpId="0" animBg="1"/>
      <p:bldP spid="2072" grpId="1" animBg="1"/>
      <p:bldP spid="2073" grpId="0" animBg="1"/>
      <p:bldP spid="2073" grpId="1" animBg="1"/>
      <p:bldP spid="2075" grpId="0" animBg="1"/>
      <p:bldP spid="2075" grpId="1" animBg="1"/>
      <p:bldP spid="2076" grpId="0" animBg="1"/>
      <p:bldP spid="2076" grpId="1" animBg="1"/>
      <p:bldP spid="2077" grpId="0" animBg="1"/>
      <p:bldP spid="2077" grpId="1" animBg="1"/>
      <p:bldP spid="2078" grpId="0" animBg="1"/>
      <p:bldP spid="2078" grpId="1" animBg="1"/>
      <p:bldP spid="2079" grpId="0" animBg="1"/>
      <p:bldP spid="2079" grpId="1" animBg="1"/>
      <p:bldP spid="2080" grpId="0" animBg="1"/>
      <p:bldP spid="2080" grpId="1" animBg="1"/>
      <p:bldP spid="2080" grpId="2" animBg="1"/>
      <p:bldP spid="2081" grpId="0" animBg="1"/>
      <p:bldP spid="2081" grpId="1" animBg="1"/>
      <p:bldP spid="2081" grpId="2" animBg="1"/>
      <p:bldP spid="23" grpId="0" animBg="1"/>
      <p:bldP spid="24" grpId="0" animBg="1"/>
      <p:bldP spid="25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9F19399-1E4E-451D-90F7-CDBB6254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عنصر نائب للمحتوى 4" descr="صورة تحتوي على نص, الطبيعة&#10;&#10;تم إنشاء الوصف تلقائياً">
            <a:extLst>
              <a:ext uri="{FF2B5EF4-FFF2-40B4-BE49-F238E27FC236}">
                <a16:creationId xmlns:a16="http://schemas.microsoft.com/office/drawing/2014/main" id="{F8643C75-A5B2-4F25-8F80-2ACB32FCF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7" y="172328"/>
            <a:ext cx="11788726" cy="6685671"/>
          </a:xfrm>
        </p:spPr>
      </p:pic>
    </p:spTree>
    <p:extLst>
      <p:ext uri="{BB962C8B-B14F-4D97-AF65-F5344CB8AC3E}">
        <p14:creationId xmlns:p14="http://schemas.microsoft.com/office/powerpoint/2010/main" val="227327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eman\Desktop\reading-skills-1-638.jpg">
            <a:extLst>
              <a:ext uri="{FF2B5EF4-FFF2-40B4-BE49-F238E27FC236}">
                <a16:creationId xmlns:a16="http://schemas.microsoft.com/office/drawing/2014/main" id="{8C5DE115-4142-47F7-A4A2-2AE8C088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4" y="0"/>
            <a:ext cx="10044332" cy="38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7CE1753C-DC7E-4B1E-B9CE-A9B4464D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174" y="3859090"/>
            <a:ext cx="47053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Rectangle 553">
            <a:extLst>
              <a:ext uri="{FF2B5EF4-FFF2-40B4-BE49-F238E27FC236}">
                <a16:creationId xmlns:a16="http://schemas.microsoft.com/office/drawing/2014/main" id="{A2DA7DAB-3307-B4E7-DB51-8DCBEB42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228599"/>
            <a:ext cx="11567160" cy="6248400"/>
          </a:xfrm>
          <a:prstGeom prst="rect">
            <a:avLst/>
          </a:prstGeom>
          <a:solidFill>
            <a:schemeClr val="bg1"/>
          </a:solidFill>
          <a:ln w="571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0" name="Freeform 548">
            <a:extLst>
              <a:ext uri="{FF2B5EF4-FFF2-40B4-BE49-F238E27FC236}">
                <a16:creationId xmlns:a16="http://schemas.microsoft.com/office/drawing/2014/main" id="{22C46A12-4520-42F3-30F5-5A48D0979CC9}"/>
              </a:ext>
            </a:extLst>
          </p:cNvPr>
          <p:cNvSpPr>
            <a:spLocks/>
          </p:cNvSpPr>
          <p:nvPr/>
        </p:nvSpPr>
        <p:spPr bwMode="auto">
          <a:xfrm>
            <a:off x="2895600" y="5181600"/>
            <a:ext cx="7543800" cy="1219200"/>
          </a:xfrm>
          <a:custGeom>
            <a:avLst/>
            <a:gdLst>
              <a:gd name="T0" fmla="*/ 2147483646 w 3360"/>
              <a:gd name="T1" fmla="*/ 2147483646 h 480"/>
              <a:gd name="T2" fmla="*/ 2147483646 w 3360"/>
              <a:gd name="T3" fmla="*/ 2147483646 h 480"/>
              <a:gd name="T4" fmla="*/ 2147483646 w 3360"/>
              <a:gd name="T5" fmla="*/ 2147483646 h 480"/>
              <a:gd name="T6" fmla="*/ 2147483646 w 3360"/>
              <a:gd name="T7" fmla="*/ 2147483646 h 480"/>
              <a:gd name="T8" fmla="*/ 2147483646 w 3360"/>
              <a:gd name="T9" fmla="*/ 0 h 480"/>
              <a:gd name="T10" fmla="*/ 2147483646 w 3360"/>
              <a:gd name="T11" fmla="*/ 0 h 480"/>
              <a:gd name="T12" fmla="*/ 2147483646 w 3360"/>
              <a:gd name="T13" fmla="*/ 2147483646 h 480"/>
              <a:gd name="T14" fmla="*/ 0 w 3360"/>
              <a:gd name="T15" fmla="*/ 2147483646 h 480"/>
              <a:gd name="T16" fmla="*/ 2147483646 w 3360"/>
              <a:gd name="T17" fmla="*/ 2147483646 h 4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60"/>
              <a:gd name="T28" fmla="*/ 0 h 480"/>
              <a:gd name="T29" fmla="*/ 3360 w 3360"/>
              <a:gd name="T30" fmla="*/ 480 h 4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60" h="480">
                <a:moveTo>
                  <a:pt x="144" y="432"/>
                </a:moveTo>
                <a:lnTo>
                  <a:pt x="960" y="432"/>
                </a:lnTo>
                <a:lnTo>
                  <a:pt x="1248" y="144"/>
                </a:lnTo>
                <a:lnTo>
                  <a:pt x="2736" y="144"/>
                </a:lnTo>
                <a:lnTo>
                  <a:pt x="2880" y="0"/>
                </a:lnTo>
                <a:lnTo>
                  <a:pt x="3360" y="0"/>
                </a:lnTo>
                <a:lnTo>
                  <a:pt x="2880" y="480"/>
                </a:lnTo>
                <a:lnTo>
                  <a:pt x="0" y="480"/>
                </a:lnTo>
                <a:lnTo>
                  <a:pt x="144" y="43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1" name="Line 549">
            <a:extLst>
              <a:ext uri="{FF2B5EF4-FFF2-40B4-BE49-F238E27FC236}">
                <a16:creationId xmlns:a16="http://schemas.microsoft.com/office/drawing/2014/main" id="{E21F6622-AD5B-A0C6-AC23-B82001B63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6034088"/>
            <a:ext cx="1981200" cy="0"/>
          </a:xfrm>
          <a:prstGeom prst="line">
            <a:avLst/>
          </a:prstGeom>
          <a:noFill/>
          <a:ln w="9525">
            <a:solidFill>
              <a:srgbClr val="00CC00"/>
            </a:solidFill>
            <a:round/>
            <a:headEnd/>
            <a:tailEnd type="diamond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2" name="Line 550">
            <a:extLst>
              <a:ext uri="{FF2B5EF4-FFF2-40B4-BE49-F238E27FC236}">
                <a16:creationId xmlns:a16="http://schemas.microsoft.com/office/drawing/2014/main" id="{CC7DDBF5-02C9-C4EA-769F-AA0E43ABD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6186488"/>
            <a:ext cx="1981200" cy="0"/>
          </a:xfrm>
          <a:prstGeom prst="line">
            <a:avLst/>
          </a:prstGeom>
          <a:noFill/>
          <a:ln w="9525">
            <a:solidFill>
              <a:srgbClr val="00CC00"/>
            </a:solidFill>
            <a:round/>
            <a:headEnd/>
            <a:tailEnd type="diamond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" name="Oval 555">
            <a:hlinkClick r:id="rId3" action="ppaction://hlinksldjump"/>
            <a:extLst>
              <a:ext uri="{FF2B5EF4-FFF2-40B4-BE49-F238E27FC236}">
                <a16:creationId xmlns:a16="http://schemas.microsoft.com/office/drawing/2014/main" id="{FA859FBF-52E5-039A-EDEF-0D351CB36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Oval 556">
            <a:hlinkClick r:id="rId4" action="ppaction://hlinksldjump"/>
            <a:extLst>
              <a:ext uri="{FF2B5EF4-FFF2-40B4-BE49-F238E27FC236}">
                <a16:creationId xmlns:a16="http://schemas.microsoft.com/office/drawing/2014/main" id="{8D3D72F3-986C-33A7-E60E-24C3D46F6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Oval 557">
            <a:hlinkClick r:id="rId4" action="ppaction://hlinksldjump"/>
            <a:extLst>
              <a:ext uri="{FF2B5EF4-FFF2-40B4-BE49-F238E27FC236}">
                <a16:creationId xmlns:a16="http://schemas.microsoft.com/office/drawing/2014/main" id="{34AE9FB6-BD7C-3E8A-555C-E30B7198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5894388"/>
            <a:ext cx="457200" cy="4572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228458-6B1A-B1A3-BDD0-E7C11FAC1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1001"/>
            <a:ext cx="35814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742950" marR="0" lvl="1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Overview</a:t>
            </a:r>
            <a:endParaRPr kumimoji="0" lang="en-US" altLang="en-US" sz="4800" b="1" i="1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34" name="Picture 2" descr="http://62.0.5.135/freecodesource.com/myspace-graphics/images_db/389/1272662111prod_368_15219.gif">
            <a:extLst>
              <a:ext uri="{FF2B5EF4-FFF2-40B4-BE49-F238E27FC236}">
                <a16:creationId xmlns:a16="http://schemas.microsoft.com/office/drawing/2014/main" id="{A5160A09-0703-EFC5-D0DF-87CC806D59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304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D5369AFA-E57B-401B-4843-AF33F2C25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7620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altLang="en-US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Short Story</a:t>
            </a: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similar to your dish. It needs the best ingredients for you to enjoy its delectable taste.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62DEC-80D8-0F7D-F86E-610E45669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710238"/>
            <a:ext cx="396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Elements of a Short Story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3B7D4955-072D-F6A0-7B77-9102CE66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362200"/>
            <a:ext cx="6934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Stories are made up of three important elements: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Characters,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plot </a:t>
            </a:r>
          </a:p>
        </p:txBody>
      </p:sp>
    </p:spTree>
    <p:extLst>
      <p:ext uri="{BB962C8B-B14F-4D97-AF65-F5344CB8AC3E}">
        <p14:creationId xmlns:p14="http://schemas.microsoft.com/office/powerpoint/2010/main" val="256573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2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9" presetClass="entr" presetSubtype="1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54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" y="273377"/>
            <a:ext cx="11814928" cy="5755948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4479303" y="1556208"/>
            <a:ext cx="4724400" cy="1981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90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View Image">
            <a:extLst>
              <a:ext uri="{FF2B5EF4-FFF2-40B4-BE49-F238E27FC236}">
                <a16:creationId xmlns:a16="http://schemas.microsoft.com/office/drawing/2014/main" id="{B51EF28B-B91D-F726-8ECE-7D7A8EA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1"/>
          <a:stretch>
            <a:fillRect/>
          </a:stretch>
        </p:blipFill>
        <p:spPr bwMode="auto">
          <a:xfrm>
            <a:off x="8763000" y="1"/>
            <a:ext cx="190500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75CDFDCA-95EA-31C3-13A5-F369099D76B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676400" y="914400"/>
            <a:ext cx="3276600" cy="9144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5400" b="1">
                <a:latin typeface="Rockwell Extra Bold" panose="020B0604020202020204" pitchFamily="18" charset="0"/>
              </a:rPr>
              <a:t>Setting</a:t>
            </a: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1032AAAD-9CA3-5FA4-C750-F914AC618A0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1524000" y="1981200"/>
            <a:ext cx="7924800" cy="15240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600" i="1">
                <a:latin typeface="Book Antiqua" panose="02040602050305030304" pitchFamily="18" charset="0"/>
                <a:cs typeface="Arial" panose="020B0604020202020204" pitchFamily="34" charset="0"/>
              </a:rPr>
              <a:t>Tells the reader </a:t>
            </a:r>
            <a:r>
              <a:rPr lang="en-US" altLang="en-US" sz="5600" b="1" i="1">
                <a:latin typeface="Book Antiqua" panose="02040602050305030304" pitchFamily="18" charset="0"/>
                <a:cs typeface="Arial" panose="020B0604020202020204" pitchFamily="34" charset="0"/>
              </a:rPr>
              <a:t>where</a:t>
            </a:r>
            <a:r>
              <a:rPr lang="en-US" altLang="en-US" sz="3600" i="1">
                <a:latin typeface="Book Antiqua" panose="02040602050305030304" pitchFamily="18" charset="0"/>
                <a:cs typeface="Arial" panose="020B0604020202020204" pitchFamily="34" charset="0"/>
              </a:rPr>
              <a:t> and </a:t>
            </a:r>
            <a:r>
              <a:rPr lang="en-US" altLang="en-US" sz="5600" b="1" i="1">
                <a:latin typeface="Book Antiqua" panose="02040602050305030304" pitchFamily="18" charset="0"/>
                <a:cs typeface="Arial" panose="020B0604020202020204" pitchFamily="34" charset="0"/>
              </a:rPr>
              <a:t>when</a:t>
            </a:r>
            <a:r>
              <a:rPr lang="en-US" altLang="en-US" sz="3600" i="1">
                <a:latin typeface="Book Antiqua" panose="02040602050305030304" pitchFamily="18" charset="0"/>
                <a:cs typeface="Arial" panose="020B0604020202020204" pitchFamily="34" charset="0"/>
              </a:rPr>
              <a:t> the story takes place.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800">
              <a:latin typeface="Tempus Sans ITC" panose="04020404030D07020202" pitchFamily="82" charset="0"/>
            </a:endParaRPr>
          </a:p>
        </p:txBody>
      </p:sp>
      <p:sp>
        <p:nvSpPr>
          <p:cNvPr id="9224" name="WordArt 8">
            <a:extLst>
              <a:ext uri="{FF2B5EF4-FFF2-40B4-BE49-F238E27FC236}">
                <a16:creationId xmlns:a16="http://schemas.microsoft.com/office/drawing/2014/main" id="{A022B0C5-8E08-BF1B-8780-2BEEFDFDC39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676400" y="304800"/>
            <a:ext cx="67056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917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Elements of a  Story</a:t>
            </a:r>
          </a:p>
        </p:txBody>
      </p:sp>
      <p:pic>
        <p:nvPicPr>
          <p:cNvPr id="14342" name="Picture 8" descr="http://62.0.5.134/freecodesource.com/myspace-graphics/images_db/396/1272662716prod_382_34182.gif">
            <a:extLst>
              <a:ext uri="{FF2B5EF4-FFF2-40B4-BE49-F238E27FC236}">
                <a16:creationId xmlns:a16="http://schemas.microsoft.com/office/drawing/2014/main" id="{388E3B2A-8068-5CA4-6B75-37259A0A54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6934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8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build="p" autoUpdateAnimBg="0"/>
      <p:bldP spid="922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168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6748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مجلس إدارة أيون">
  <a:themeElements>
    <a:clrScheme name="مجلس إدارة أيون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مجلس إدارة أيون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مجلس إدارة أيون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2FF"/>
      </a:lt1>
      <a:dk2>
        <a:srgbClr val="485058"/>
      </a:dk2>
      <a:lt2>
        <a:srgbClr val="EEEEEE"/>
      </a:lt2>
      <a:accent1>
        <a:srgbClr val="FFFFFF"/>
      </a:accent1>
      <a:accent2>
        <a:srgbClr val="FFBF4A"/>
      </a:accent2>
      <a:accent3>
        <a:srgbClr val="FB6A2E"/>
      </a:accent3>
      <a:accent4>
        <a:srgbClr val="DD3947"/>
      </a:accent4>
      <a:accent5>
        <a:srgbClr val="2AA1B3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745</TotalTime>
  <Words>350</Words>
  <Application>Microsoft Office PowerPoint</Application>
  <PresentationFormat>Widescreen</PresentationFormat>
  <Paragraphs>68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Arial</vt:lpstr>
      <vt:lpstr>Arial Black</vt:lpstr>
      <vt:lpstr>Book Antiqua</vt:lpstr>
      <vt:lpstr>Calibri</vt:lpstr>
      <vt:lpstr>Calibri Light</vt:lpstr>
      <vt:lpstr>Century Gothic</vt:lpstr>
      <vt:lpstr>Impact</vt:lpstr>
      <vt:lpstr>Patrick Hand</vt:lpstr>
      <vt:lpstr>Patrick Hand SC</vt:lpstr>
      <vt:lpstr>Rockwell Extra Bold</vt:lpstr>
      <vt:lpstr>Tempus Sans ITC</vt:lpstr>
      <vt:lpstr>Times New Roman</vt:lpstr>
      <vt:lpstr>Wingdings</vt:lpstr>
      <vt:lpstr>Wingdings 3</vt:lpstr>
      <vt:lpstr>Retrospect</vt:lpstr>
      <vt:lpstr>مجلس إدارة أيون</vt:lpstr>
      <vt:lpstr>Office Theme</vt:lpstr>
      <vt:lpstr>English Language Grammar Rules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setting in the following pictures?</vt:lpstr>
      <vt:lpstr>What is the setting in the following pictures?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Mohammed Ezzat</dc:creator>
  <cp:lastModifiedBy>asmaa ghallab</cp:lastModifiedBy>
  <cp:revision>46</cp:revision>
  <dcterms:created xsi:type="dcterms:W3CDTF">2021-08-22T14:46:23Z</dcterms:created>
  <dcterms:modified xsi:type="dcterms:W3CDTF">2023-08-31T23:27:33Z</dcterms:modified>
</cp:coreProperties>
</file>